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65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FD"/>
    <a:srgbClr val="3FC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24"/>
    <p:restoredTop sz="94310" autoAdjust="0"/>
  </p:normalViewPr>
  <p:slideViewPr>
    <p:cSldViewPr snapToGrid="0" snapToObjects="1">
      <p:cViewPr>
        <p:scale>
          <a:sx n="90" d="100"/>
          <a:sy n="90" d="100"/>
        </p:scale>
        <p:origin x="3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Creating files for </a:t>
            </a:r>
            <a:r>
              <a:rPr lang="en-US" sz="4400" b="1" dirty="0" err="1" smtClean="0">
                <a:solidFill>
                  <a:srgbClr val="FF0000"/>
                </a:solidFill>
                <a:latin typeface="+mn-lt"/>
              </a:rPr>
              <a:t>MetaboAnalyst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Steve Barnes, PhD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8312" y="314579"/>
            <a:ext cx="30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UAB Metabolomics Workshop</a:t>
            </a:r>
          </a:p>
          <a:p>
            <a:pPr algn="ctr"/>
            <a:r>
              <a:rPr lang="en-US" b="1" dirty="0"/>
              <a:t>December 2, 2015</a:t>
            </a:r>
          </a:p>
        </p:txBody>
      </p:sp>
      <p:pic>
        <p:nvPicPr>
          <p:cNvPr id="9" name="Picture 8" descr="TMP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11" y="5021709"/>
            <a:ext cx="2622090" cy="1836291"/>
          </a:xfrm>
          <a:prstGeom prst="rect">
            <a:avLst/>
          </a:prstGeom>
        </p:spPr>
      </p:pic>
      <p:pic>
        <p:nvPicPr>
          <p:cNvPr id="10" name="Picture 9" descr="Screen Shot 2015-06-14 at 11.3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7"/>
            <a:ext cx="3723886" cy="146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" y="5638800"/>
            <a:ext cx="262493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62737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76401" y="237067"/>
            <a:ext cx="1151466" cy="6620933"/>
            <a:chOff x="1676401" y="237067"/>
            <a:chExt cx="1151466" cy="6620933"/>
          </a:xfrm>
        </p:grpSpPr>
        <p:sp>
          <p:nvSpPr>
            <p:cNvPr id="4" name="Rectangle 3"/>
            <p:cNvSpPr/>
            <p:nvPr/>
          </p:nvSpPr>
          <p:spPr>
            <a:xfrm>
              <a:off x="1676401" y="237067"/>
              <a:ext cx="575733" cy="6620933"/>
            </a:xfrm>
            <a:prstGeom prst="rect">
              <a:avLst/>
            </a:prstGeom>
            <a:solidFill>
              <a:srgbClr val="ED7D31">
                <a:alpha val="3137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52134" y="237067"/>
              <a:ext cx="575733" cy="6620933"/>
            </a:xfrm>
            <a:prstGeom prst="rect">
              <a:avLst/>
            </a:prstGeom>
            <a:solidFill>
              <a:srgbClr val="548235">
                <a:alpha val="31765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471334" y="237067"/>
            <a:ext cx="592667" cy="6620933"/>
          </a:xfrm>
          <a:prstGeom prst="rect">
            <a:avLst/>
          </a:prstGeom>
          <a:solidFill>
            <a:srgbClr val="5B9BD5">
              <a:alpha val="3137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249334" y="237067"/>
            <a:ext cx="2336800" cy="6620933"/>
            <a:chOff x="5249334" y="237067"/>
            <a:chExt cx="2336800" cy="6620933"/>
          </a:xfrm>
        </p:grpSpPr>
        <p:sp>
          <p:nvSpPr>
            <p:cNvPr id="7" name="Rectangle 6"/>
            <p:cNvSpPr/>
            <p:nvPr/>
          </p:nvSpPr>
          <p:spPr>
            <a:xfrm>
              <a:off x="5249334" y="237067"/>
              <a:ext cx="592667" cy="6620933"/>
            </a:xfrm>
            <a:prstGeom prst="rect">
              <a:avLst/>
            </a:prstGeom>
            <a:solidFill>
              <a:srgbClr val="FF0000">
                <a:alpha val="3137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27334" y="237067"/>
              <a:ext cx="558800" cy="6620933"/>
            </a:xfrm>
            <a:prstGeom prst="rect">
              <a:avLst/>
            </a:prstGeom>
            <a:solidFill>
              <a:srgbClr val="C740D2">
                <a:alpha val="3333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84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9144000" cy="37602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91" y="365126"/>
            <a:ext cx="8193617" cy="132556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+mn-lt"/>
              </a:rPr>
              <a:t>Areas of aligned metabolites </a:t>
            </a:r>
            <a:r>
              <a:rPr lang="en-US" sz="3800" b="1" smtClean="0">
                <a:solidFill>
                  <a:srgbClr val="FF0000"/>
                </a:solidFill>
                <a:latin typeface="+mn-lt"/>
              </a:rPr>
              <a:t>by sample</a:t>
            </a:r>
            <a:endParaRPr lang="en-US" sz="3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03334"/>
            <a:ext cx="375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Urines from animals </a:t>
            </a:r>
            <a:r>
              <a:rPr lang="en-US" smtClean="0"/>
              <a:t>on irradiated diet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9" y="5503334"/>
            <a:ext cx="419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Urines from animals on non-irradiated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Sort the data 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by retention time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683"/>
            <a:ext cx="9144000" cy="1824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8069"/>
            <a:ext cx="9144000" cy="164950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5003321"/>
            <a:ext cx="9144000" cy="17253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1085" y="5854993"/>
            <a:ext cx="7621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Keep metabolites eluting between </a:t>
            </a:r>
            <a:r>
              <a:rPr lang="en-US" sz="2400" b="1" smtClean="0"/>
              <a:t>5.00 and 25.00 minutes</a:t>
            </a:r>
            <a:endParaRPr lang="en-US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2777706" y="3419548"/>
            <a:ext cx="270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Scroll down to </a:t>
            </a:r>
            <a:r>
              <a:rPr lang="en-US" b="1" dirty="0" err="1" smtClean="0"/>
              <a:t>Rt</a:t>
            </a:r>
            <a:r>
              <a:rPr lang="en-US" b="1" dirty="0" smtClean="0"/>
              <a:t> 5.00 min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49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37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Creating .csv files for each sample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95389"/>
            <a:ext cx="2616200" cy="513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7101" y="1485900"/>
            <a:ext cx="53721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300" b="1" dirty="0" smtClean="0"/>
              <a:t>Copy the median </a:t>
            </a:r>
            <a:r>
              <a:rPr lang="en-US" sz="2300" b="1" i="1" dirty="0" smtClean="0"/>
              <a:t>m/z </a:t>
            </a:r>
            <a:r>
              <a:rPr lang="en-US" sz="2300" b="1" dirty="0" smtClean="0"/>
              <a:t>and median </a:t>
            </a:r>
            <a:r>
              <a:rPr lang="en-US" sz="2300" b="1" dirty="0" err="1" smtClean="0"/>
              <a:t>Rt</a:t>
            </a:r>
            <a:r>
              <a:rPr lang="en-US" sz="2300" b="1" dirty="0" smtClean="0"/>
              <a:t> values into a new Excel file. Then copy the column of areas from the first sample in Group_1. Save as an Excel .csv file.</a:t>
            </a:r>
            <a:endParaRPr lang="en-US" sz="2300" b="1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/>
              <a:t>Note that the file name must not have spaces – use an underscore instead of a space.</a:t>
            </a:r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300" b="1" dirty="0" smtClean="0"/>
              <a:t>Leave the file open and replace the yellow column with the areas from the next Group_1 sample. Save as a second .csv file.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300" b="1" dirty="0" smtClean="0"/>
              <a:t>Continue until all Group_1 and Group_2 samples have a corresponding .csv file.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84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+mn-lt"/>
              </a:rPr>
              <a:t>Preparing a .zip file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Put each of the .csv files for group_1 samples into a folder named “Group_1”.</a:t>
            </a:r>
          </a:p>
          <a:p>
            <a:r>
              <a:rPr lang="en-US" b="1" dirty="0"/>
              <a:t>Put each of the .csv files for </a:t>
            </a:r>
            <a:r>
              <a:rPr lang="en-US" b="1" dirty="0" smtClean="0"/>
              <a:t>group_2 </a:t>
            </a:r>
            <a:r>
              <a:rPr lang="en-US" b="1" dirty="0"/>
              <a:t>samples into a folder named </a:t>
            </a:r>
            <a:r>
              <a:rPr lang="en-US" b="1" dirty="0" smtClean="0"/>
              <a:t>“Group_2”.</a:t>
            </a:r>
          </a:p>
          <a:p>
            <a:r>
              <a:rPr lang="en-US" b="1" dirty="0" smtClean="0"/>
              <a:t>Click on Group_1 and Group_2 folders and combine to form a .zip file. </a:t>
            </a:r>
          </a:p>
          <a:p>
            <a:pPr lvl="1"/>
            <a:r>
              <a:rPr lang="en-US" b="1" dirty="0" smtClean="0"/>
              <a:t>Rename the .zip file as [</a:t>
            </a:r>
            <a:r>
              <a:rPr lang="en-US" b="1" dirty="0" err="1" smtClean="0"/>
              <a:t>your_name</a:t>
            </a:r>
            <a:r>
              <a:rPr lang="en-US" b="1" dirty="0" smtClean="0"/>
              <a:t>].zip</a:t>
            </a:r>
          </a:p>
          <a:p>
            <a:r>
              <a:rPr lang="en-US" b="1" dirty="0" smtClean="0"/>
              <a:t>You’re now ready to submit it to </a:t>
            </a:r>
            <a:r>
              <a:rPr lang="en-US" b="1" dirty="0" err="1" smtClean="0"/>
              <a:t>MetaboAnalyst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68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Let’s go to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XCMSonline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87"/>
            <a:ext cx="9144000" cy="46549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743075" y="2143125"/>
            <a:ext cx="3200400" cy="412908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Overlay of 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all samples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1186800"/>
            <a:ext cx="8936966" cy="55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3"/>
            <a:ext cx="78867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Rt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variation for all samples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796"/>
            <a:ext cx="9144000" cy="5678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1328" y="2398143"/>
            <a:ext cx="3916393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Eluted metabolites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1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85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+mn-lt"/>
              </a:rPr>
              <a:t>2D-PCA plot using all </a:t>
            </a:r>
            <a:r>
              <a:rPr lang="en-US" sz="3800" b="1" smtClean="0">
                <a:solidFill>
                  <a:srgbClr val="FF0000"/>
                </a:solidFill>
                <a:latin typeface="+mn-lt"/>
              </a:rPr>
              <a:t>uncorrected data</a:t>
            </a:r>
            <a:endParaRPr lang="en-US" sz="3800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678"/>
            <a:ext cx="9144000" cy="57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Download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the processed Excel file</a:t>
            </a:r>
            <a:endParaRPr lang="en-US" sz="4000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593"/>
            <a:ext cx="9144000" cy="52303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976533" y="1354667"/>
            <a:ext cx="237067" cy="50800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76200"/>
            <a:ext cx="9004300" cy="66929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8800" y="2918367"/>
            <a:ext cx="3789133" cy="3245366"/>
            <a:chOff x="558800" y="2918367"/>
            <a:chExt cx="3789133" cy="3245366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558800" y="3420533"/>
              <a:ext cx="2455333" cy="27432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53733" y="2918367"/>
              <a:ext cx="1994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Open </a:t>
              </a:r>
              <a:r>
                <a:rPr lang="en-US" b="1" smtClean="0"/>
                <a:t>this Excel file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5961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566"/>
            <a:ext cx="9144000" cy="4138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Excel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DiffReport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from XCMS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0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15344</TotalTime>
  <Words>260</Words>
  <Application>Microsoft Macintosh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Creating files for MetaboAnalyst</vt:lpstr>
      <vt:lpstr>Let’s go to XCMSonline</vt:lpstr>
      <vt:lpstr>Overlay of all samples</vt:lpstr>
      <vt:lpstr>Rt variation for all samples</vt:lpstr>
      <vt:lpstr>PowerPoint Presentation</vt:lpstr>
      <vt:lpstr>2D-PCA plot using all uncorrected data</vt:lpstr>
      <vt:lpstr>Download the processed Excel file</vt:lpstr>
      <vt:lpstr>PowerPoint Presentation</vt:lpstr>
      <vt:lpstr>The Excel DiffReport from XCMS</vt:lpstr>
      <vt:lpstr>PowerPoint Presentation</vt:lpstr>
      <vt:lpstr>Areas of aligned metabolites by sample</vt:lpstr>
      <vt:lpstr>Sort the data by retention time</vt:lpstr>
      <vt:lpstr>Creating .csv files for each sample</vt:lpstr>
      <vt:lpstr>Preparing a .zip file</vt:lpstr>
    </vt:vector>
  </TitlesOfParts>
  <Manager/>
  <Company>UAB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subject/>
  <dc:creator>Stephen Barnes</dc:creator>
  <cp:keywords/>
  <dc:description/>
  <cp:lastModifiedBy>Microsoft Office User</cp:lastModifiedBy>
  <cp:revision>198</cp:revision>
  <dcterms:created xsi:type="dcterms:W3CDTF">2013-04-30T18:45:25Z</dcterms:created>
  <dcterms:modified xsi:type="dcterms:W3CDTF">2015-12-08T18:43:50Z</dcterms:modified>
  <cp:category/>
</cp:coreProperties>
</file>